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6"/>
  </p:notesMasterIdLst>
  <p:sldIdLst>
    <p:sldId id="256" r:id="rId2"/>
    <p:sldId id="257" r:id="rId3"/>
    <p:sldId id="379" r:id="rId4"/>
    <p:sldId id="259" r:id="rId5"/>
    <p:sldId id="260" r:id="rId6"/>
    <p:sldId id="261" r:id="rId7"/>
    <p:sldId id="309" r:id="rId8"/>
    <p:sldId id="310" r:id="rId9"/>
    <p:sldId id="311" r:id="rId10"/>
    <p:sldId id="343" r:id="rId11"/>
    <p:sldId id="380" r:id="rId12"/>
    <p:sldId id="394" r:id="rId13"/>
    <p:sldId id="395" r:id="rId14"/>
    <p:sldId id="313" r:id="rId15"/>
    <p:sldId id="391" r:id="rId16"/>
    <p:sldId id="392" r:id="rId17"/>
    <p:sldId id="393" r:id="rId18"/>
    <p:sldId id="344" r:id="rId19"/>
    <p:sldId id="386" r:id="rId20"/>
    <p:sldId id="387" r:id="rId21"/>
    <p:sldId id="314" r:id="rId22"/>
    <p:sldId id="315" r:id="rId23"/>
    <p:sldId id="270" r:id="rId24"/>
    <p:sldId id="352" r:id="rId25"/>
    <p:sldId id="349" r:id="rId26"/>
    <p:sldId id="353" r:id="rId27"/>
    <p:sldId id="361" r:id="rId28"/>
    <p:sldId id="360" r:id="rId29"/>
    <p:sldId id="318" r:id="rId30"/>
    <p:sldId id="320" r:id="rId31"/>
    <p:sldId id="319" r:id="rId32"/>
    <p:sldId id="332" r:id="rId33"/>
    <p:sldId id="328" r:id="rId34"/>
    <p:sldId id="334" r:id="rId35"/>
    <p:sldId id="338" r:id="rId36"/>
    <p:sldId id="337" r:id="rId37"/>
    <p:sldId id="354" r:id="rId38"/>
    <p:sldId id="355" r:id="rId39"/>
    <p:sldId id="321" r:id="rId40"/>
    <p:sldId id="322" r:id="rId41"/>
    <p:sldId id="325" r:id="rId42"/>
    <p:sldId id="316" r:id="rId43"/>
    <p:sldId id="326" r:id="rId44"/>
    <p:sldId id="323" r:id="rId45"/>
    <p:sldId id="340" r:id="rId46"/>
    <p:sldId id="341" r:id="rId47"/>
    <p:sldId id="342" r:id="rId48"/>
    <p:sldId id="357" r:id="rId49"/>
    <p:sldId id="362" r:id="rId50"/>
    <p:sldId id="363" r:id="rId51"/>
    <p:sldId id="366" r:id="rId52"/>
    <p:sldId id="365" r:id="rId53"/>
    <p:sldId id="364" r:id="rId54"/>
    <p:sldId id="367" r:id="rId55"/>
    <p:sldId id="368" r:id="rId56"/>
    <p:sldId id="369" r:id="rId57"/>
    <p:sldId id="376" r:id="rId58"/>
    <p:sldId id="377" r:id="rId59"/>
    <p:sldId id="375" r:id="rId60"/>
    <p:sldId id="374" r:id="rId61"/>
    <p:sldId id="373" r:id="rId62"/>
    <p:sldId id="372" r:id="rId63"/>
    <p:sldId id="371" r:id="rId64"/>
    <p:sldId id="324" r:id="rId65"/>
  </p:sldIdLst>
  <p:sldSz cx="9144000" cy="5143500" type="screen16x9"/>
  <p:notesSz cx="6858000" cy="9144000"/>
  <p:embeddedFontLst>
    <p:embeddedFont>
      <p:font typeface="Montserrat" pitchFamily="2" charset="77"/>
      <p:regular r:id="rId67"/>
      <p:bold r:id="rId68"/>
      <p:italic r:id="rId69"/>
      <p:boldItalic r:id="rId70"/>
    </p:embeddedFont>
    <p:embeddedFont>
      <p:font typeface="Montserrat Black" pitchFamily="2" charset="77"/>
      <p:regular r:id="rId71"/>
      <p:bold r:id="rId72"/>
      <p:italic r:id="rId73"/>
      <p:boldItalic r:id="rId74"/>
    </p:embeddedFont>
    <p:embeddedFont>
      <p:font typeface="Montserrat ExtraLight" pitchFamily="2" charset="77"/>
      <p:regular r:id="rId75"/>
      <p:bold r:id="rId76"/>
      <p:italic r:id="rId77"/>
      <p:boldItalic r:id="rId78"/>
    </p:embeddedFont>
    <p:embeddedFont>
      <p:font typeface="Montserrat Thin" pitchFamily="2" charset="77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B961"/>
    <a:srgbClr val="941651"/>
    <a:srgbClr val="4E8F00"/>
    <a:srgbClr val="9D5816"/>
    <a:srgbClr val="FF7C6C"/>
    <a:srgbClr val="FFA69D"/>
    <a:srgbClr val="FF2F92"/>
    <a:srgbClr val="FF7E79"/>
    <a:srgbClr val="0AC956"/>
    <a:srgbClr val="B117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22"/>
    <p:restoredTop sz="94130"/>
  </p:normalViewPr>
  <p:slideViewPr>
    <p:cSldViewPr snapToGrid="0" snapToObjects="1" showGuides="1">
      <p:cViewPr varScale="1">
        <p:scale>
          <a:sx n="89" d="100"/>
          <a:sy n="89" d="100"/>
        </p:scale>
        <p:origin x="17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2.9999999999999997E-4</c:v>
                </c:pt>
                <c:pt idx="2">
                  <c:v>2.0000000000000001E-4</c:v>
                </c:pt>
                <c:pt idx="3">
                  <c:v>8.9700000000000002E-2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0.64510000000000001</c:v>
                </c:pt>
                <c:pt idx="1">
                  <c:v>0.60819999999999996</c:v>
                </c:pt>
                <c:pt idx="2">
                  <c:v>0.65910000000000002</c:v>
                </c:pt>
                <c:pt idx="3">
                  <c:v>0.6351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0.26169999999999999</c:v>
                </c:pt>
                <c:pt idx="1">
                  <c:v>0.3301</c:v>
                </c:pt>
                <c:pt idx="2">
                  <c:v>0.27160000000000001</c:v>
                </c:pt>
                <c:pt idx="3">
                  <c:v>0.19600000000000001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5.4300000000000001E-2</c:v>
                </c:pt>
                <c:pt idx="1">
                  <c:v>2.3E-2</c:v>
                </c:pt>
                <c:pt idx="2">
                  <c:v>3.0599999999999999E-2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2.0000000000000001E-4</c:v>
                </c:pt>
                <c:pt idx="2">
                  <c:v>1E-4</c:v>
                </c:pt>
                <c:pt idx="3">
                  <c:v>7.1999999999999995E-2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6A-6149-B44F-545D1F4886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0.623</c:v>
                </c:pt>
                <c:pt idx="1">
                  <c:v>0.60229999999999995</c:v>
                </c:pt>
                <c:pt idx="2">
                  <c:v>0.64690000000000003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6A-6149-B44F-545D1F4886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0.36520000000000002</c:v>
                </c:pt>
                <c:pt idx="1">
                  <c:v>0.38900000000000001</c:v>
                </c:pt>
                <c:pt idx="2">
                  <c:v>0.33610000000000001</c:v>
                </c:pt>
                <c:pt idx="3">
                  <c:v>0.10539999999999999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6A-6149-B44F-545D1F4886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1.11E-2</c:v>
                </c:pt>
                <c:pt idx="1">
                  <c:v>8.5000000000000006E-3</c:v>
                </c:pt>
                <c:pt idx="2">
                  <c:v>1.6899999999999998E-2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6A-6149-B44F-545D1F4886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1.1000000000000001E-3</c:v>
                </c:pt>
                <c:pt idx="2">
                  <c:v>0</c:v>
                </c:pt>
                <c:pt idx="3">
                  <c:v>3.5900000000000001E-2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A-7F47-BA2C-D3AA49B311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0.69069999999999998</c:v>
                </c:pt>
                <c:pt idx="1">
                  <c:v>0.62739999999999996</c:v>
                </c:pt>
                <c:pt idx="2">
                  <c:v>0.627</c:v>
                </c:pt>
                <c:pt idx="3">
                  <c:v>0.18229999999999999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CA-7F47-BA2C-D3AA49B311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0.27929999999999999</c:v>
                </c:pt>
                <c:pt idx="1">
                  <c:v>0.33229999999999998</c:v>
                </c:pt>
                <c:pt idx="2">
                  <c:v>0.30640000000000001</c:v>
                </c:pt>
                <c:pt idx="3">
                  <c:v>0.72760000000000002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CA-7F47-BA2C-D3AA49B3111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1.11E-2</c:v>
                </c:pt>
                <c:pt idx="1">
                  <c:v>8.5000000000000006E-3</c:v>
                </c:pt>
                <c:pt idx="2">
                  <c:v>1.6899999999999998E-2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CA-7F47-BA2C-D3AA49B311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square"/>
            <c:size val="5"/>
            <c:spPr>
              <a:solidFill>
                <a:schemeClr val="bg1"/>
              </a:solidFill>
              <a:ln w="60325" cap="rnd">
                <a:solidFill>
                  <a:schemeClr val="bg1"/>
                </a:solidFill>
                <a:round/>
              </a:ln>
              <a:effectLst/>
            </c:spPr>
          </c:marker>
          <c:dPt>
            <c:idx val="0"/>
            <c:marker>
              <c:symbol val="square"/>
              <c:size val="5"/>
              <c:spPr>
                <a:solidFill>
                  <a:schemeClr val="bg1"/>
                </a:solidFill>
                <a:ln w="60325" cap="rnd">
                  <a:solidFill>
                    <a:schemeClr val="bg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marker>
              <c:symbol val="square"/>
              <c:size val="5"/>
              <c:spPr>
                <a:solidFill>
                  <a:schemeClr val="bg1"/>
                </a:solidFill>
                <a:ln w="60325" cap="rnd">
                  <a:solidFill>
                    <a:schemeClr val="bg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marker>
              <c:symbol val="square"/>
              <c:size val="5"/>
              <c:spPr>
                <a:solidFill>
                  <a:schemeClr val="bg1"/>
                </a:solidFill>
                <a:ln w="60325" cap="rnd">
                  <a:solidFill>
                    <a:schemeClr val="bg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marker>
              <c:symbol val="square"/>
              <c:size val="5"/>
              <c:spPr>
                <a:solidFill>
                  <a:schemeClr val="bg1"/>
                </a:solidFill>
                <a:ln w="60325" cap="rnd">
                  <a:solidFill>
                    <a:schemeClr val="bg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94089</c:v>
                </c:pt>
                <c:pt idx="1">
                  <c:v>126481</c:v>
                </c:pt>
                <c:pt idx="2">
                  <c:v>120135</c:v>
                </c:pt>
                <c:pt idx="3">
                  <c:v>172360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rnd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marker val="1"/>
        <c:smooth val="0"/>
        <c:axId val="686993455"/>
        <c:axId val="686995087"/>
      </c:lineChart>
      <c:catAx>
        <c:axId val="68699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square"/>
            <c:size val="5"/>
            <c:spPr>
              <a:solidFill>
                <a:schemeClr val="bg1"/>
              </a:solidFill>
              <a:ln w="60325" cap="rnd">
                <a:solidFill>
                  <a:schemeClr val="bg1"/>
                </a:solidFill>
                <a:round/>
              </a:ln>
              <a:effectLst/>
            </c:spPr>
          </c:marker>
          <c:dPt>
            <c:idx val="0"/>
            <c:marker>
              <c:symbol val="square"/>
              <c:size val="5"/>
              <c:spPr>
                <a:solidFill>
                  <a:schemeClr val="bg1"/>
                </a:solidFill>
                <a:ln w="60325" cap="rnd">
                  <a:solidFill>
                    <a:schemeClr val="bg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marker>
              <c:symbol val="square"/>
              <c:size val="5"/>
              <c:spPr>
                <a:solidFill>
                  <a:schemeClr val="bg1"/>
                </a:solidFill>
                <a:ln w="60325" cap="rnd">
                  <a:solidFill>
                    <a:schemeClr val="bg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marker>
              <c:symbol val="square"/>
              <c:size val="5"/>
              <c:spPr>
                <a:solidFill>
                  <a:schemeClr val="bg1"/>
                </a:solidFill>
                <a:ln w="60325" cap="rnd">
                  <a:solidFill>
                    <a:schemeClr val="bg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marker>
              <c:symbol val="square"/>
              <c:size val="5"/>
              <c:spPr>
                <a:solidFill>
                  <a:schemeClr val="bg1"/>
                </a:solidFill>
                <a:ln w="60325" cap="rnd">
                  <a:solidFill>
                    <a:schemeClr val="bg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94089</c:v>
                </c:pt>
                <c:pt idx="1">
                  <c:v>126481</c:v>
                </c:pt>
                <c:pt idx="2">
                  <c:v>120135</c:v>
                </c:pt>
                <c:pt idx="3">
                  <c:v>172360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rnd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marker val="1"/>
        <c:smooth val="0"/>
        <c:axId val="686993455"/>
        <c:axId val="686995087"/>
      </c:lineChart>
      <c:catAx>
        <c:axId val="686993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2.9999999999999997E-4</c:v>
                </c:pt>
                <c:pt idx="2">
                  <c:v>2.0000000000000001E-4</c:v>
                </c:pt>
                <c:pt idx="3">
                  <c:v>8.9700000000000002E-2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0.64510000000000001</c:v>
                </c:pt>
                <c:pt idx="1">
                  <c:v>0.60819999999999996</c:v>
                </c:pt>
                <c:pt idx="2">
                  <c:v>0.65910000000000002</c:v>
                </c:pt>
                <c:pt idx="3">
                  <c:v>0.6351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0.26169999999999999</c:v>
                </c:pt>
                <c:pt idx="1">
                  <c:v>0.3301</c:v>
                </c:pt>
                <c:pt idx="2">
                  <c:v>0.27160000000000001</c:v>
                </c:pt>
                <c:pt idx="3">
                  <c:v>0.19600000000000001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5.4300000000000001E-2</c:v>
                </c:pt>
                <c:pt idx="1">
                  <c:v>2.3E-2</c:v>
                </c:pt>
                <c:pt idx="2">
                  <c:v>3.0599999999999999E-2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2.9999999999999997E-4</c:v>
                </c:pt>
                <c:pt idx="2">
                  <c:v>2.0000000000000001E-4</c:v>
                </c:pt>
                <c:pt idx="3">
                  <c:v>8.9700000000000002E-2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0.64510000000000001</c:v>
                </c:pt>
                <c:pt idx="1">
                  <c:v>0.60819999999999996</c:v>
                </c:pt>
                <c:pt idx="2">
                  <c:v>0.65910000000000002</c:v>
                </c:pt>
                <c:pt idx="3">
                  <c:v>0.6351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0.26169999999999999</c:v>
                </c:pt>
                <c:pt idx="1">
                  <c:v>0.3301</c:v>
                </c:pt>
                <c:pt idx="2">
                  <c:v>0.27160000000000001</c:v>
                </c:pt>
                <c:pt idx="3">
                  <c:v>0.19600000000000001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5.4300000000000001E-2</c:v>
                </c:pt>
                <c:pt idx="1">
                  <c:v>2.3E-2</c:v>
                </c:pt>
                <c:pt idx="2">
                  <c:v>3.0599999999999999E-2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2.0000000000000001E-4</c:v>
                </c:pt>
                <c:pt idx="2">
                  <c:v>1E-4</c:v>
                </c:pt>
                <c:pt idx="3">
                  <c:v>7.1999999999999995E-2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6A-6149-B44F-545D1F4886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0.623</c:v>
                </c:pt>
                <c:pt idx="1">
                  <c:v>0.60229999999999995</c:v>
                </c:pt>
                <c:pt idx="2">
                  <c:v>0.64690000000000003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6A-6149-B44F-545D1F4886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0.36520000000000002</c:v>
                </c:pt>
                <c:pt idx="1">
                  <c:v>0.38900000000000001</c:v>
                </c:pt>
                <c:pt idx="2">
                  <c:v>0.33610000000000001</c:v>
                </c:pt>
                <c:pt idx="3">
                  <c:v>0.10539999999999999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6A-6149-B44F-545D1F4886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1.11E-2</c:v>
                </c:pt>
                <c:pt idx="1">
                  <c:v>8.5000000000000006E-3</c:v>
                </c:pt>
                <c:pt idx="2">
                  <c:v>1.6899999999999998E-2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6A-6149-B44F-545D1F4886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1.1000000000000001E-3</c:v>
                </c:pt>
                <c:pt idx="2">
                  <c:v>0</c:v>
                </c:pt>
                <c:pt idx="3">
                  <c:v>3.5900000000000001E-2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A-7F47-BA2C-D3AA49B311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0.69069999999999998</c:v>
                </c:pt>
                <c:pt idx="1">
                  <c:v>0.62739999999999996</c:v>
                </c:pt>
                <c:pt idx="2">
                  <c:v>0.627</c:v>
                </c:pt>
                <c:pt idx="3">
                  <c:v>0.18229999999999999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CA-7F47-BA2C-D3AA49B311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0.27929999999999999</c:v>
                </c:pt>
                <c:pt idx="1">
                  <c:v>0.33229999999999998</c:v>
                </c:pt>
                <c:pt idx="2">
                  <c:v>0.30640000000000001</c:v>
                </c:pt>
                <c:pt idx="3">
                  <c:v>0.72760000000000002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CA-7F47-BA2C-D3AA49B3111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1.11E-2</c:v>
                </c:pt>
                <c:pt idx="1">
                  <c:v>8.5000000000000006E-3</c:v>
                </c:pt>
                <c:pt idx="2">
                  <c:v>1.6899999999999998E-2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CA-7F47-BA2C-D3AA49B311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2.0000000000000001E-4</c:v>
                </c:pt>
                <c:pt idx="2">
                  <c:v>1E-4</c:v>
                </c:pt>
                <c:pt idx="3">
                  <c:v>7.1999999999999995E-2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6A-6149-B44F-545D1F4886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0.623</c:v>
                </c:pt>
                <c:pt idx="1">
                  <c:v>0.60229999999999995</c:v>
                </c:pt>
                <c:pt idx="2">
                  <c:v>0.64690000000000003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6A-6149-B44F-545D1F4886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0.36520000000000002</c:v>
                </c:pt>
                <c:pt idx="1">
                  <c:v>0.38900000000000001</c:v>
                </c:pt>
                <c:pt idx="2">
                  <c:v>0.33610000000000001</c:v>
                </c:pt>
                <c:pt idx="3">
                  <c:v>0.10539999999999999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6A-6149-B44F-545D1F4886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1.11E-2</c:v>
                </c:pt>
                <c:pt idx="1">
                  <c:v>8.5000000000000006E-3</c:v>
                </c:pt>
                <c:pt idx="2">
                  <c:v>1.6899999999999998E-2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6A-6149-B44F-545D1F4886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1.1000000000000001E-3</c:v>
                </c:pt>
                <c:pt idx="2">
                  <c:v>0</c:v>
                </c:pt>
                <c:pt idx="3">
                  <c:v>3.5900000000000001E-2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A-7F47-BA2C-D3AA49B311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0.69069999999999998</c:v>
                </c:pt>
                <c:pt idx="1">
                  <c:v>0.62739999999999996</c:v>
                </c:pt>
                <c:pt idx="2">
                  <c:v>0.627</c:v>
                </c:pt>
                <c:pt idx="3">
                  <c:v>0.18229999999999999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CA-7F47-BA2C-D3AA49B311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0.27929999999999999</c:v>
                </c:pt>
                <c:pt idx="1">
                  <c:v>0.33229999999999998</c:v>
                </c:pt>
                <c:pt idx="2">
                  <c:v>0.30640000000000001</c:v>
                </c:pt>
                <c:pt idx="3">
                  <c:v>0.72760000000000002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CA-7F47-BA2C-D3AA49B3111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1.11E-2</c:v>
                </c:pt>
                <c:pt idx="1">
                  <c:v>8.5000000000000006E-3</c:v>
                </c:pt>
                <c:pt idx="2">
                  <c:v>1.6899999999999998E-2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CA-7F47-BA2C-D3AA49B311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2.0000000000000001E-4</c:v>
                </c:pt>
                <c:pt idx="2">
                  <c:v>1E-4</c:v>
                </c:pt>
                <c:pt idx="3">
                  <c:v>7.1999999999999995E-2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6A-6149-B44F-545D1F4886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0.623</c:v>
                </c:pt>
                <c:pt idx="1">
                  <c:v>0.60229999999999995</c:v>
                </c:pt>
                <c:pt idx="2">
                  <c:v>0.64690000000000003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6A-6149-B44F-545D1F4886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0.36520000000000002</c:v>
                </c:pt>
                <c:pt idx="1">
                  <c:v>0.38900000000000001</c:v>
                </c:pt>
                <c:pt idx="2">
                  <c:v>0.33610000000000001</c:v>
                </c:pt>
                <c:pt idx="3">
                  <c:v>0.10539999999999999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6A-6149-B44F-545D1F4886B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1.11E-2</c:v>
                </c:pt>
                <c:pt idx="1">
                  <c:v>8.5000000000000006E-3</c:v>
                </c:pt>
                <c:pt idx="2">
                  <c:v>1.6899999999999998E-2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6A-6149-B44F-545D1F4886B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D5B96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1.1000000000000001E-3</c:v>
                </c:pt>
                <c:pt idx="2">
                  <c:v>0</c:v>
                </c:pt>
                <c:pt idx="3">
                  <c:v>3.5900000000000001E-2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A-7F47-BA2C-D3AA49B311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Med-Low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0.69069999999999998</c:v>
                </c:pt>
                <c:pt idx="1">
                  <c:v>0.62739999999999996</c:v>
                </c:pt>
                <c:pt idx="2">
                  <c:v>0.627</c:v>
                </c:pt>
                <c:pt idx="3">
                  <c:v>0.18229999999999999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CA-7F47-BA2C-D3AA49B311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Med-High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0.27929999999999999</c:v>
                </c:pt>
                <c:pt idx="1">
                  <c:v>0.33229999999999998</c:v>
                </c:pt>
                <c:pt idx="2">
                  <c:v>0.30640000000000001</c:v>
                </c:pt>
                <c:pt idx="3">
                  <c:v>0.72760000000000002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CA-7F47-BA2C-D3AA49B3111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1.11E-2</c:v>
                </c:pt>
                <c:pt idx="1">
                  <c:v>8.5000000000000006E-3</c:v>
                </c:pt>
                <c:pt idx="2">
                  <c:v>1.6899999999999998E-2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CA-7F47-BA2C-D3AA49B311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611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128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873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465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359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582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7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9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00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657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29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64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795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546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44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627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37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96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84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4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552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601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2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150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481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4916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02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8347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3816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505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9815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452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7608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573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9871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691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208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21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4165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306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986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chart" Target="../charts/char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 IMPACT ON 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90;p56">
            <a:extLst>
              <a:ext uri="{FF2B5EF4-FFF2-40B4-BE49-F238E27FC236}">
                <a16:creationId xmlns:a16="http://schemas.microsoft.com/office/drawing/2014/main" id="{A286F6B6-E6A6-1341-A30E-B4F66E97C9E6}"/>
              </a:ext>
            </a:extLst>
          </p:cNvPr>
          <p:cNvSpPr txBox="1">
            <a:spLocks/>
          </p:cNvSpPr>
          <p:nvPr/>
        </p:nvSpPr>
        <p:spPr>
          <a:xfrm>
            <a:off x="4932754" y="417650"/>
            <a:ext cx="3322246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solidFill>
                  <a:schemeClr val="accent1"/>
                </a:solidFill>
              </a:rPr>
              <a:t>Ranked as :</a:t>
            </a:r>
          </a:p>
          <a:p>
            <a:pPr algn="l"/>
            <a:endParaRPr lang="en-US" sz="1800" dirty="0">
              <a:solidFill>
                <a:schemeClr val="accent1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Low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Medium-Low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Medium-High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416378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88810"/>
              </p:ext>
            </p:extLst>
          </p:nvPr>
        </p:nvGraphicFramePr>
        <p:xfrm>
          <a:off x="1864591" y="1267957"/>
          <a:ext cx="6278381" cy="3037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36155" y="2748501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30375-593A-724A-B8BD-1A3F19A7F336}"/>
              </a:ext>
            </a:extLst>
          </p:cNvPr>
          <p:cNvSpPr/>
          <p:nvPr/>
        </p:nvSpPr>
        <p:spPr>
          <a:xfrm>
            <a:off x="1076424" y="1017299"/>
            <a:ext cx="7295950" cy="37436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65FD8-9B84-A54D-912C-8E495F5B47AE}"/>
              </a:ext>
            </a:extLst>
          </p:cNvPr>
          <p:cNvSpPr txBox="1"/>
          <p:nvPr/>
        </p:nvSpPr>
        <p:spPr>
          <a:xfrm>
            <a:off x="3668355" y="4402308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Year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9F793-1E84-C346-B998-DB15B6890552}"/>
              </a:ext>
            </a:extLst>
          </p:cNvPr>
          <p:cNvSpPr txBox="1"/>
          <p:nvPr/>
        </p:nvSpPr>
        <p:spPr>
          <a:xfrm>
            <a:off x="7380172" y="2194556"/>
            <a:ext cx="904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Severity: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F6D84A-2068-234B-B9D7-FBE1CC4BBDA9}"/>
              </a:ext>
            </a:extLst>
          </p:cNvPr>
          <p:cNvCxnSpPr>
            <a:cxnSpLocks/>
          </p:cNvCxnSpPr>
          <p:nvPr/>
        </p:nvCxnSpPr>
        <p:spPr>
          <a:xfrm>
            <a:off x="7380172" y="2244528"/>
            <a:ext cx="12029" cy="91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/>
        </p:nvGraphicFramePr>
        <p:xfrm>
          <a:off x="1864591" y="1267957"/>
          <a:ext cx="6278381" cy="3037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36155" y="2748501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30375-593A-724A-B8BD-1A3F19A7F336}"/>
              </a:ext>
            </a:extLst>
          </p:cNvPr>
          <p:cNvSpPr/>
          <p:nvPr/>
        </p:nvSpPr>
        <p:spPr>
          <a:xfrm>
            <a:off x="1076424" y="1017299"/>
            <a:ext cx="7295950" cy="37436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65FD8-9B84-A54D-912C-8E495F5B47AE}"/>
              </a:ext>
            </a:extLst>
          </p:cNvPr>
          <p:cNvSpPr txBox="1"/>
          <p:nvPr/>
        </p:nvSpPr>
        <p:spPr>
          <a:xfrm>
            <a:off x="3668355" y="4402308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Year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9F793-1E84-C346-B998-DB15B6890552}"/>
              </a:ext>
            </a:extLst>
          </p:cNvPr>
          <p:cNvSpPr txBox="1"/>
          <p:nvPr/>
        </p:nvSpPr>
        <p:spPr>
          <a:xfrm>
            <a:off x="7380172" y="2194556"/>
            <a:ext cx="904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Severity: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F6D84A-2068-234B-B9D7-FBE1CC4BBDA9}"/>
              </a:ext>
            </a:extLst>
          </p:cNvPr>
          <p:cNvCxnSpPr>
            <a:cxnSpLocks/>
          </p:cNvCxnSpPr>
          <p:nvPr/>
        </p:nvCxnSpPr>
        <p:spPr>
          <a:xfrm>
            <a:off x="7380172" y="2244528"/>
            <a:ext cx="12029" cy="91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15E07E7-602C-6F44-A55B-5F2FE25EA28C}"/>
              </a:ext>
            </a:extLst>
          </p:cNvPr>
          <p:cNvSpPr/>
          <p:nvPr/>
        </p:nvSpPr>
        <p:spPr>
          <a:xfrm>
            <a:off x="6041870" y="3157087"/>
            <a:ext cx="587532" cy="133149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0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/>
        </p:nvGraphicFramePr>
        <p:xfrm>
          <a:off x="1864591" y="1267957"/>
          <a:ext cx="6278381" cy="3037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36155" y="2748501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30375-593A-724A-B8BD-1A3F19A7F336}"/>
              </a:ext>
            </a:extLst>
          </p:cNvPr>
          <p:cNvSpPr/>
          <p:nvPr/>
        </p:nvSpPr>
        <p:spPr>
          <a:xfrm>
            <a:off x="1076424" y="1017299"/>
            <a:ext cx="7295950" cy="37436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65FD8-9B84-A54D-912C-8E495F5B47AE}"/>
              </a:ext>
            </a:extLst>
          </p:cNvPr>
          <p:cNvSpPr txBox="1"/>
          <p:nvPr/>
        </p:nvSpPr>
        <p:spPr>
          <a:xfrm>
            <a:off x="3668355" y="4402308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Year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9F793-1E84-C346-B998-DB15B6890552}"/>
              </a:ext>
            </a:extLst>
          </p:cNvPr>
          <p:cNvSpPr txBox="1"/>
          <p:nvPr/>
        </p:nvSpPr>
        <p:spPr>
          <a:xfrm>
            <a:off x="7380172" y="2194556"/>
            <a:ext cx="904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Severity: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F6D84A-2068-234B-B9D7-FBE1CC4BBDA9}"/>
              </a:ext>
            </a:extLst>
          </p:cNvPr>
          <p:cNvCxnSpPr>
            <a:cxnSpLocks/>
          </p:cNvCxnSpPr>
          <p:nvPr/>
        </p:nvCxnSpPr>
        <p:spPr>
          <a:xfrm>
            <a:off x="7380172" y="2244528"/>
            <a:ext cx="12029" cy="912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15E07E7-602C-6F44-A55B-5F2FE25EA28C}"/>
              </a:ext>
            </a:extLst>
          </p:cNvPr>
          <p:cNvSpPr/>
          <p:nvPr/>
        </p:nvSpPr>
        <p:spPr>
          <a:xfrm>
            <a:off x="6041870" y="3157087"/>
            <a:ext cx="587532" cy="133149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286;p42">
            <a:extLst>
              <a:ext uri="{FF2B5EF4-FFF2-40B4-BE49-F238E27FC236}">
                <a16:creationId xmlns:a16="http://schemas.microsoft.com/office/drawing/2014/main" id="{2C93CE07-B4BF-0140-A048-BB9F5CCDEFEC}"/>
              </a:ext>
            </a:extLst>
          </p:cNvPr>
          <p:cNvSpPr/>
          <p:nvPr/>
        </p:nvSpPr>
        <p:spPr>
          <a:xfrm>
            <a:off x="915285" y="1048851"/>
            <a:ext cx="4956123" cy="364963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424EFE-0C3D-B94F-86CA-E7CB1C2AABE0}"/>
              </a:ext>
            </a:extLst>
          </p:cNvPr>
          <p:cNvCxnSpPr>
            <a:cxnSpLocks/>
          </p:cNvCxnSpPr>
          <p:nvPr/>
        </p:nvCxnSpPr>
        <p:spPr>
          <a:xfrm>
            <a:off x="5417987" y="2676121"/>
            <a:ext cx="716699" cy="95679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Google Shape;246;p38">
            <a:extLst>
              <a:ext uri="{FF2B5EF4-FFF2-40B4-BE49-F238E27FC236}">
                <a16:creationId xmlns:a16="http://schemas.microsoft.com/office/drawing/2014/main" id="{B5BDBDB1-000A-A64D-B647-E92CA6413CB9}"/>
              </a:ext>
            </a:extLst>
          </p:cNvPr>
          <p:cNvSpPr txBox="1">
            <a:spLocks/>
          </p:cNvSpPr>
          <p:nvPr/>
        </p:nvSpPr>
        <p:spPr>
          <a:xfrm>
            <a:off x="2366288" y="1894948"/>
            <a:ext cx="3051698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8,870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‘Low Severity’ </a:t>
            </a:r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2020 stay-home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</p:spTree>
    <p:extLst>
      <p:ext uri="{BB962C8B-B14F-4D97-AF65-F5344CB8AC3E}">
        <p14:creationId xmlns:p14="http://schemas.microsoft.com/office/powerpoint/2010/main" val="358421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16007" y="43704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01E3BA-0A8A-3F49-9E28-FC0B430001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730493"/>
              </p:ext>
            </p:extLst>
          </p:nvPr>
        </p:nvGraphicFramePr>
        <p:xfrm>
          <a:off x="839990" y="1698913"/>
          <a:ext cx="3408168" cy="2590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FE28C8B-5822-2241-BC5A-D0254888A001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E0445-DC33-694A-8B03-1A615EA6F177}"/>
              </a:ext>
            </a:extLst>
          </p:cNvPr>
          <p:cNvSpPr txBox="1"/>
          <p:nvPr/>
        </p:nvSpPr>
        <p:spPr>
          <a:xfrm>
            <a:off x="5276575" y="43704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D6E5936-1220-A84C-8399-AE28D0063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2782440"/>
              </p:ext>
            </p:extLst>
          </p:nvPr>
        </p:nvGraphicFramePr>
        <p:xfrm>
          <a:off x="5400558" y="1698913"/>
          <a:ext cx="3408168" cy="2590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9A22180-0E3C-7E41-8802-F774A9E1E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613" y="4625592"/>
            <a:ext cx="2334484" cy="3793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31AF40-3E68-C140-AF45-03E620C269A2}"/>
              </a:ext>
            </a:extLst>
          </p:cNvPr>
          <p:cNvSpPr txBox="1"/>
          <p:nvPr/>
        </p:nvSpPr>
        <p:spPr>
          <a:xfrm>
            <a:off x="4296851" y="4505719"/>
            <a:ext cx="904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Severity:</a:t>
            </a:r>
          </a:p>
        </p:txBody>
      </p:sp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16007" y="43704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01E3BA-0A8A-3F49-9E28-FC0B43000195}"/>
              </a:ext>
            </a:extLst>
          </p:cNvPr>
          <p:cNvGraphicFramePr/>
          <p:nvPr/>
        </p:nvGraphicFramePr>
        <p:xfrm>
          <a:off x="839990" y="1698913"/>
          <a:ext cx="3408168" cy="2590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FE28C8B-5822-2241-BC5A-D0254888A001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E0445-DC33-694A-8B03-1A615EA6F177}"/>
              </a:ext>
            </a:extLst>
          </p:cNvPr>
          <p:cNvSpPr txBox="1"/>
          <p:nvPr/>
        </p:nvSpPr>
        <p:spPr>
          <a:xfrm>
            <a:off x="5276575" y="43704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D6E5936-1220-A84C-8399-AE28D00630EE}"/>
              </a:ext>
            </a:extLst>
          </p:cNvPr>
          <p:cNvGraphicFramePr/>
          <p:nvPr/>
        </p:nvGraphicFramePr>
        <p:xfrm>
          <a:off x="5400558" y="1698913"/>
          <a:ext cx="3408168" cy="2590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9A22180-0E3C-7E41-8802-F774A9E1E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613" y="4625592"/>
            <a:ext cx="2334484" cy="37935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CE2776F-1300-C441-9A70-E2B3C3535270}"/>
              </a:ext>
            </a:extLst>
          </p:cNvPr>
          <p:cNvSpPr/>
          <p:nvPr/>
        </p:nvSpPr>
        <p:spPr>
          <a:xfrm>
            <a:off x="3325089" y="3602745"/>
            <a:ext cx="491787" cy="6261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9C1B66-EC21-134E-A939-36B2C91C56E5}"/>
              </a:ext>
            </a:extLst>
          </p:cNvPr>
          <p:cNvSpPr/>
          <p:nvPr/>
        </p:nvSpPr>
        <p:spPr>
          <a:xfrm>
            <a:off x="7900718" y="3663451"/>
            <a:ext cx="491787" cy="62615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FC6AF-7569-1B43-BA99-91BC28F73381}"/>
              </a:ext>
            </a:extLst>
          </p:cNvPr>
          <p:cNvSpPr txBox="1"/>
          <p:nvPr/>
        </p:nvSpPr>
        <p:spPr>
          <a:xfrm>
            <a:off x="4296851" y="4505719"/>
            <a:ext cx="904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Severity:</a:t>
            </a:r>
          </a:p>
        </p:txBody>
      </p:sp>
    </p:spTree>
    <p:extLst>
      <p:ext uri="{BB962C8B-B14F-4D97-AF65-F5344CB8AC3E}">
        <p14:creationId xmlns:p14="http://schemas.microsoft.com/office/powerpoint/2010/main" val="663253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16007" y="43704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01E3BA-0A8A-3F49-9E28-FC0B43000195}"/>
              </a:ext>
            </a:extLst>
          </p:cNvPr>
          <p:cNvGraphicFramePr/>
          <p:nvPr/>
        </p:nvGraphicFramePr>
        <p:xfrm>
          <a:off x="839990" y="1698913"/>
          <a:ext cx="3408168" cy="2590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FE28C8B-5822-2241-BC5A-D0254888A001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E0445-DC33-694A-8B03-1A615EA6F177}"/>
              </a:ext>
            </a:extLst>
          </p:cNvPr>
          <p:cNvSpPr txBox="1"/>
          <p:nvPr/>
        </p:nvSpPr>
        <p:spPr>
          <a:xfrm>
            <a:off x="5276575" y="43704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D6E5936-1220-A84C-8399-AE28D00630EE}"/>
              </a:ext>
            </a:extLst>
          </p:cNvPr>
          <p:cNvGraphicFramePr/>
          <p:nvPr/>
        </p:nvGraphicFramePr>
        <p:xfrm>
          <a:off x="5400558" y="1698913"/>
          <a:ext cx="3408168" cy="2590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9A22180-0E3C-7E41-8802-F774A9E1E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613" y="4625592"/>
            <a:ext cx="2334484" cy="37935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CE2776F-1300-C441-9A70-E2B3C3535270}"/>
              </a:ext>
            </a:extLst>
          </p:cNvPr>
          <p:cNvSpPr/>
          <p:nvPr/>
        </p:nvSpPr>
        <p:spPr>
          <a:xfrm>
            <a:off x="3426689" y="1759801"/>
            <a:ext cx="491787" cy="248179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7DB625-1CD2-AA4B-9074-146D272BCD4B}"/>
              </a:ext>
            </a:extLst>
          </p:cNvPr>
          <p:cNvSpPr/>
          <p:nvPr/>
        </p:nvSpPr>
        <p:spPr>
          <a:xfrm>
            <a:off x="8002318" y="2984500"/>
            <a:ext cx="491787" cy="126959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57D274-2533-AF4B-8CED-698421C6235E}"/>
              </a:ext>
            </a:extLst>
          </p:cNvPr>
          <p:cNvSpPr txBox="1"/>
          <p:nvPr/>
        </p:nvSpPr>
        <p:spPr>
          <a:xfrm>
            <a:off x="4296851" y="4505719"/>
            <a:ext cx="904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Severity:</a:t>
            </a:r>
          </a:p>
        </p:txBody>
      </p:sp>
    </p:spTree>
    <p:extLst>
      <p:ext uri="{BB962C8B-B14F-4D97-AF65-F5344CB8AC3E}">
        <p14:creationId xmlns:p14="http://schemas.microsoft.com/office/powerpoint/2010/main" val="130631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16007" y="43704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01E3BA-0A8A-3F49-9E28-FC0B43000195}"/>
              </a:ext>
            </a:extLst>
          </p:cNvPr>
          <p:cNvGraphicFramePr/>
          <p:nvPr/>
        </p:nvGraphicFramePr>
        <p:xfrm>
          <a:off x="839990" y="1698913"/>
          <a:ext cx="3408168" cy="2590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FE28C8B-5822-2241-BC5A-D0254888A001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E0445-DC33-694A-8B03-1A615EA6F177}"/>
              </a:ext>
            </a:extLst>
          </p:cNvPr>
          <p:cNvSpPr txBox="1"/>
          <p:nvPr/>
        </p:nvSpPr>
        <p:spPr>
          <a:xfrm>
            <a:off x="5276575" y="43704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D6E5936-1220-A84C-8399-AE28D00630EE}"/>
              </a:ext>
            </a:extLst>
          </p:cNvPr>
          <p:cNvGraphicFramePr/>
          <p:nvPr/>
        </p:nvGraphicFramePr>
        <p:xfrm>
          <a:off x="5400558" y="1698913"/>
          <a:ext cx="3408168" cy="2590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9A22180-0E3C-7E41-8802-F774A9E1E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8613" y="4625592"/>
            <a:ext cx="2334484" cy="37935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CE2776F-1300-C441-9A70-E2B3C3535270}"/>
              </a:ext>
            </a:extLst>
          </p:cNvPr>
          <p:cNvSpPr/>
          <p:nvPr/>
        </p:nvSpPr>
        <p:spPr>
          <a:xfrm>
            <a:off x="8125689" y="1759801"/>
            <a:ext cx="491787" cy="248179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7DB625-1CD2-AA4B-9074-146D272BCD4B}"/>
              </a:ext>
            </a:extLst>
          </p:cNvPr>
          <p:cNvSpPr/>
          <p:nvPr/>
        </p:nvSpPr>
        <p:spPr>
          <a:xfrm>
            <a:off x="3620819" y="3390900"/>
            <a:ext cx="430482" cy="86319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FC100B-4158-9E4C-84F1-65FC32CFCC31}"/>
              </a:ext>
            </a:extLst>
          </p:cNvPr>
          <p:cNvSpPr txBox="1"/>
          <p:nvPr/>
        </p:nvSpPr>
        <p:spPr>
          <a:xfrm>
            <a:off x="4296851" y="4505719"/>
            <a:ext cx="904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Severity:</a:t>
            </a:r>
          </a:p>
        </p:txBody>
      </p:sp>
    </p:spTree>
    <p:extLst>
      <p:ext uri="{BB962C8B-B14F-4D97-AF65-F5344CB8AC3E}">
        <p14:creationId xmlns:p14="http://schemas.microsoft.com/office/powerpoint/2010/main" val="412187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Frequency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337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AB1C55-3A87-D944-BAA4-9803DE6FE0B4}"/>
              </a:ext>
            </a:extLst>
          </p:cNvPr>
          <p:cNvSpPr/>
          <p:nvPr/>
        </p:nvSpPr>
        <p:spPr>
          <a:xfrm>
            <a:off x="1290595" y="1010654"/>
            <a:ext cx="6611745" cy="39505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400951"/>
              </p:ext>
            </p:extLst>
          </p:nvPr>
        </p:nvGraphicFramePr>
        <p:xfrm>
          <a:off x="1973179" y="1264137"/>
          <a:ext cx="5829566" cy="3303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00732" y="2567687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Number Car Accidents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345906" y="4633452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Year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C325EA-D691-4442-919F-490EA01F1EC9}"/>
              </a:ext>
            </a:extLst>
          </p:cNvPr>
          <p:cNvCxnSpPr/>
          <p:nvPr/>
        </p:nvCxnSpPr>
        <p:spPr>
          <a:xfrm>
            <a:off x="2627695" y="1355157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7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</a:t>
            </a:r>
            <a:endParaRPr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AB1C55-3A87-D944-BAA4-9803DE6FE0B4}"/>
              </a:ext>
            </a:extLst>
          </p:cNvPr>
          <p:cNvSpPr/>
          <p:nvPr/>
        </p:nvSpPr>
        <p:spPr>
          <a:xfrm>
            <a:off x="1290595" y="1010654"/>
            <a:ext cx="6611745" cy="39505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/>
        </p:nvGraphicFramePr>
        <p:xfrm>
          <a:off x="1973179" y="1264137"/>
          <a:ext cx="5829566" cy="3303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00732" y="2567687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Number Car Accidents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345906" y="4633452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Year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C325EA-D691-4442-919F-490EA01F1EC9}"/>
              </a:ext>
            </a:extLst>
          </p:cNvPr>
          <p:cNvCxnSpPr/>
          <p:nvPr/>
        </p:nvCxnSpPr>
        <p:spPr>
          <a:xfrm>
            <a:off x="2627695" y="1355157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86;p42">
            <a:extLst>
              <a:ext uri="{FF2B5EF4-FFF2-40B4-BE49-F238E27FC236}">
                <a16:creationId xmlns:a16="http://schemas.microsoft.com/office/drawing/2014/main" id="{06BB4B52-FC35-BE47-941C-223988EE453A}"/>
              </a:ext>
            </a:extLst>
          </p:cNvPr>
          <p:cNvSpPr/>
          <p:nvPr/>
        </p:nvSpPr>
        <p:spPr>
          <a:xfrm>
            <a:off x="900400" y="992463"/>
            <a:ext cx="7396577" cy="400727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46;p38">
            <a:extLst>
              <a:ext uri="{FF2B5EF4-FFF2-40B4-BE49-F238E27FC236}">
                <a16:creationId xmlns:a16="http://schemas.microsoft.com/office/drawing/2014/main" id="{2C9E0090-F282-BE41-9E86-71D4603AEC11}"/>
              </a:ext>
            </a:extLst>
          </p:cNvPr>
          <p:cNvSpPr txBox="1">
            <a:spLocks/>
          </p:cNvSpPr>
          <p:nvPr/>
        </p:nvSpPr>
        <p:spPr>
          <a:xfrm>
            <a:off x="3162639" y="1689874"/>
            <a:ext cx="2980022" cy="176375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52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car accidents during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2020 stay-home period compared to average 2017 – 2019 equivalent periods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9BA1A1-4701-9542-9934-B0B7206FC586}"/>
              </a:ext>
            </a:extLst>
          </p:cNvPr>
          <p:cNvCxnSpPr>
            <a:cxnSpLocks/>
          </p:cNvCxnSpPr>
          <p:nvPr/>
        </p:nvCxnSpPr>
        <p:spPr>
          <a:xfrm flipV="1">
            <a:off x="3922258" y="2169627"/>
            <a:ext cx="0" cy="389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48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111388" y="1082626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504657" y="1082626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0D736-0192-A846-921C-3F3F80392432}"/>
              </a:ext>
            </a:extLst>
          </p:cNvPr>
          <p:cNvCxnSpPr>
            <a:cxnSpLocks/>
          </p:cNvCxnSpPr>
          <p:nvPr/>
        </p:nvCxnSpPr>
        <p:spPr>
          <a:xfrm flipV="1">
            <a:off x="1930631" y="2641366"/>
            <a:ext cx="0" cy="309651"/>
          </a:xfrm>
          <a:prstGeom prst="straightConnector1">
            <a:avLst/>
          </a:prstGeom>
          <a:ln w="38100">
            <a:solidFill>
              <a:srgbClr val="0AC95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F65E2-12DF-CB46-8F1F-6A985D2223A4}"/>
              </a:ext>
            </a:extLst>
          </p:cNvPr>
          <p:cNvCxnSpPr>
            <a:cxnSpLocks/>
          </p:cNvCxnSpPr>
          <p:nvPr/>
        </p:nvCxnSpPr>
        <p:spPr>
          <a:xfrm>
            <a:off x="6644640" y="2663782"/>
            <a:ext cx="0" cy="310896"/>
          </a:xfrm>
          <a:prstGeom prst="straightConnector1">
            <a:avLst/>
          </a:prstGeom>
          <a:ln w="38100">
            <a:solidFill>
              <a:srgbClr val="B1172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Google Shape;246;p38">
            <a:extLst>
              <a:ext uri="{FF2B5EF4-FFF2-40B4-BE49-F238E27FC236}">
                <a16:creationId xmlns:a16="http://schemas.microsoft.com/office/drawing/2014/main" id="{975E70A3-632B-CA45-931F-076F6B223294}"/>
              </a:ext>
            </a:extLst>
          </p:cNvPr>
          <p:cNvSpPr txBox="1">
            <a:spLocks/>
          </p:cNvSpPr>
          <p:nvPr/>
        </p:nvSpPr>
        <p:spPr>
          <a:xfrm>
            <a:off x="1194621" y="1881195"/>
            <a:ext cx="2168493" cy="176677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</a:t>
            </a:r>
            <a:r>
              <a:rPr lang="en-US" sz="4000" b="1" dirty="0">
                <a:solidFill>
                  <a:schemeClr val="tx1"/>
                </a:solidFill>
              </a:rPr>
              <a:t>76%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vs. 2017-2019 average </a:t>
            </a:r>
          </a:p>
        </p:txBody>
      </p:sp>
      <p:sp>
        <p:nvSpPr>
          <p:cNvPr id="23" name="Google Shape;246;p38">
            <a:extLst>
              <a:ext uri="{FF2B5EF4-FFF2-40B4-BE49-F238E27FC236}">
                <a16:creationId xmlns:a16="http://schemas.microsoft.com/office/drawing/2014/main" id="{969BFEDC-F515-0E41-9FF8-FD2476BEBB85}"/>
              </a:ext>
            </a:extLst>
          </p:cNvPr>
          <p:cNvSpPr txBox="1">
            <a:spLocks/>
          </p:cNvSpPr>
          <p:nvPr/>
        </p:nvSpPr>
        <p:spPr>
          <a:xfrm>
            <a:off x="5780878" y="1881194"/>
            <a:ext cx="2168495" cy="176678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</a:t>
            </a:r>
            <a:r>
              <a:rPr lang="en-US" sz="4000" b="1" dirty="0">
                <a:solidFill>
                  <a:schemeClr val="tx1"/>
                </a:solidFill>
              </a:rPr>
              <a:t>37%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vs. 2017-2019 average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665BB-64EC-6F4B-B3C6-20D5ACF1E95A}"/>
              </a:ext>
            </a:extLst>
          </p:cNvPr>
          <p:cNvCxnSpPr/>
          <p:nvPr/>
        </p:nvCxnSpPr>
        <p:spPr>
          <a:xfrm flipV="1">
            <a:off x="1718074" y="2497737"/>
            <a:ext cx="0" cy="2872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68AF73-5047-0C47-BB6C-98B02C3B1FD2}"/>
              </a:ext>
            </a:extLst>
          </p:cNvPr>
          <p:cNvCxnSpPr>
            <a:cxnSpLocks/>
          </p:cNvCxnSpPr>
          <p:nvPr/>
        </p:nvCxnSpPr>
        <p:spPr>
          <a:xfrm>
            <a:off x="6359724" y="2497737"/>
            <a:ext cx="1" cy="2910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Accidents’ 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 IN 2020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MODELS TESTED: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Random Forest</a:t>
            </a:r>
          </a:p>
          <a:p>
            <a:pPr marL="0" indent="0"/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XGBoost</a:t>
            </a:r>
          </a:p>
        </p:txBody>
      </p:sp>
    </p:spTree>
    <p:extLst>
      <p:ext uri="{BB962C8B-B14F-4D97-AF65-F5344CB8AC3E}">
        <p14:creationId xmlns:p14="http://schemas.microsoft.com/office/powerpoint/2010/main" val="254980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WANT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85691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WANT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200" dirty="0"/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Why?</a:t>
            </a:r>
          </a:p>
          <a:p>
            <a:pPr marL="0" indent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2549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WANT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200" dirty="0"/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Why?</a:t>
            </a:r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71.6% Accuracy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22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WANT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20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200" dirty="0"/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Why?</a:t>
            </a:r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71.6% Accuracy</a:t>
            </a:r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We’re interested in which direction the stay-at-home orders ‘pull’ the model </a:t>
            </a:r>
          </a:p>
          <a:p>
            <a:pPr marL="0" indent="0"/>
            <a:r>
              <a:rPr lang="en-US" sz="1200" dirty="0"/>
              <a:t>(i.e. coefficient positive or negative)</a:t>
            </a:r>
          </a:p>
          <a:p>
            <a:pPr marL="0" indent="0"/>
            <a:endParaRPr lang="en-US" sz="1200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0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4677878" y="1612949"/>
            <a:ext cx="3811604" cy="2814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COVID-19’s Stay-At-Home orders</a:t>
            </a:r>
            <a:r>
              <a:rPr lang="en" b="1" dirty="0">
                <a:solidFill>
                  <a:schemeClr val="tx2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tx2"/>
                </a:solidFill>
              </a:rPr>
              <a:t>Countless negative effects.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chemeClr val="tx2"/>
                </a:solidFill>
              </a:rPr>
              <a:t>….but also </a:t>
            </a:r>
            <a:r>
              <a:rPr lang="en" b="1" dirty="0">
                <a:solidFill>
                  <a:schemeClr val="bg1"/>
                </a:solidFill>
              </a:rPr>
              <a:t>glimmers of positive effects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200" b="1" dirty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chemeClr val="tx2"/>
                </a:solidFill>
              </a:rPr>
              <a:t>Less cars on road =</a:t>
            </a:r>
          </a:p>
          <a:p>
            <a:pPr marL="1543050" lvl="3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cleaner air</a:t>
            </a:r>
          </a:p>
          <a:p>
            <a:pPr marL="1543050" lvl="3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clearer views</a:t>
            </a:r>
          </a:p>
          <a:p>
            <a:pPr marL="1543050" lvl="3" indent="-171450"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</a:rPr>
              <a:t>more recreation</a:t>
            </a:r>
            <a:endParaRPr sz="1200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269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55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50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66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/>
            <a:endParaRPr lang="en-US" dirty="0">
              <a:solidFill>
                <a:schemeClr val="accent5"/>
              </a:solidFill>
            </a:endParaRPr>
          </a:p>
          <a:p>
            <a:pPr marL="0" lvl="0" indent="0"/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/>
            <a:endParaRPr lang="en-US" dirty="0">
              <a:solidFill>
                <a:schemeClr val="accent5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6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severity.</a:t>
            </a:r>
          </a:p>
        </p:txBody>
      </p:sp>
    </p:spTree>
    <p:extLst>
      <p:ext uri="{BB962C8B-B14F-4D97-AF65-F5344CB8AC3E}">
        <p14:creationId xmlns:p14="http://schemas.microsoft.com/office/powerpoint/2010/main" val="2779571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severity.</a:t>
            </a:r>
          </a:p>
        </p:txBody>
      </p:sp>
    </p:spTree>
    <p:extLst>
      <p:ext uri="{BB962C8B-B14F-4D97-AF65-F5344CB8AC3E}">
        <p14:creationId xmlns:p14="http://schemas.microsoft.com/office/powerpoint/2010/main" val="2614892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Did COVID-19’s </a:t>
            </a:r>
          </a:p>
          <a:p>
            <a:pPr marL="0" lvl="0" indent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stay-at-home orders affect </a:t>
            </a:r>
          </a:p>
          <a:p>
            <a:pPr marL="0" lvl="0" indent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accent1"/>
                </a:solidFill>
              </a:rPr>
              <a:t>car accident </a:t>
            </a:r>
          </a:p>
          <a:p>
            <a:pPr marL="0" lvl="0" indent="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238135" cy="24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Deepen investigation into potential reasons why there was an increase in number of accidents 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Additional research to develop and test differences between states’ results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Further research on potential causes for increase in highest severity (level 4) for states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 post-stay-home period to see how quickly (if at all) frequency and severity returned to average levels</a:t>
            </a:r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" sz="1000" b="1" dirty="0">
                <a:solidFill>
                  <a:srgbClr val="D5B96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Montserrat"/>
                <a:sym typeface="Montserrat"/>
              </a:rPr>
              <a:t>Nighttime</a:t>
            </a:r>
          </a:p>
          <a:p>
            <a:pPr lvl="0" algn="ctr">
              <a:buClr>
                <a:srgbClr val="FFFFFF"/>
              </a:buClr>
            </a:pPr>
            <a:endParaRPr lang="en-US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-US" sz="1000" b="1" dirty="0">
                <a:solidFill>
                  <a:srgbClr val="D5B96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66603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CALIFORNIA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3"/>
          <a:stretch/>
        </p:blipFill>
        <p:spPr>
          <a:xfrm>
            <a:off x="704934" y="1892871"/>
            <a:ext cx="2827465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5"/>
          <a:stretch/>
        </p:blipFill>
        <p:spPr>
          <a:xfrm>
            <a:off x="4751294" y="1981358"/>
            <a:ext cx="4063589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47" t="7822"/>
          <a:stretch/>
        </p:blipFill>
        <p:spPr>
          <a:xfrm>
            <a:off x="1694988" y="4594827"/>
            <a:ext cx="602167" cy="2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TEXAS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6837" y="1892871"/>
            <a:ext cx="2503659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1981358"/>
            <a:ext cx="3967902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07076"/>
            <a:ext cx="602167" cy="2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6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2871"/>
            <a:ext cx="248093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1238"/>
            <a:ext cx="39679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2590"/>
            <a:ext cx="60216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38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SOUTH CAROLINA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35413"/>
            <a:ext cx="2480930" cy="2137416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2335" y="2001238"/>
            <a:ext cx="3901506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3133"/>
            <a:ext cx="602167" cy="2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NORTH CAROLINA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06537"/>
            <a:ext cx="2480930" cy="2195168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62115" y="2001238"/>
            <a:ext cx="3841945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599" y="4612590"/>
            <a:ext cx="568945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7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YORK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11483"/>
            <a:ext cx="2480930" cy="2185275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31686"/>
            <a:ext cx="3967902" cy="1497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23205"/>
            <a:ext cx="602167" cy="2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US car accidents 2016-2020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Addressing outliers &amp; null values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Bucketing categorical values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Examining distributions</a:t>
            </a:r>
            <a:endParaRPr sz="1100" dirty="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car accident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XGBoost</a:t>
            </a:r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/>
              <a:t>PENNSYLVANIA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8784" y="1892871"/>
            <a:ext cx="2419763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4131" y="2001238"/>
            <a:ext cx="3857914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4706"/>
            <a:ext cx="602167" cy="2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29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ILLINOIS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8846" y="1892871"/>
            <a:ext cx="243964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80116" y="2001238"/>
            <a:ext cx="3805944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3932"/>
            <a:ext cx="602167" cy="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8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VIRGINIA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41774"/>
            <a:ext cx="2480930" cy="2124693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9865" y="2001238"/>
            <a:ext cx="3906446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9979"/>
            <a:ext cx="602167" cy="2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17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MICHIGAN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18714"/>
            <a:ext cx="2480930" cy="2170813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437" y="2001238"/>
            <a:ext cx="39233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8296"/>
            <a:ext cx="602167" cy="2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95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GEORGIA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11483"/>
            <a:ext cx="2480930" cy="2185275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26220"/>
            <a:ext cx="3967902" cy="15084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7374"/>
            <a:ext cx="602167" cy="2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2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OREGON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10721"/>
            <a:ext cx="2480930" cy="2186799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4358"/>
            <a:ext cx="3967902" cy="1552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8119"/>
            <a:ext cx="602167" cy="2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28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MINNESOTA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6758" y="1892871"/>
            <a:ext cx="2363815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1293" y="2001238"/>
            <a:ext cx="3863590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27733" y="4612590"/>
            <a:ext cx="53667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8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ARIZONA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07289"/>
            <a:ext cx="2480930" cy="2193664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62" y="2001238"/>
            <a:ext cx="392945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6563"/>
            <a:ext cx="602167" cy="2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73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TENNESSEE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512" y="1892871"/>
            <a:ext cx="2442307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0396" y="2001238"/>
            <a:ext cx="3885383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62264" y="4612590"/>
            <a:ext cx="467615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85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WASHINGTON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5888"/>
            <a:ext cx="2480930" cy="2216465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826" y="2001238"/>
            <a:ext cx="3928524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24751"/>
            <a:ext cx="602167" cy="2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7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States’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Stay-Home Period Analysis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OHIO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4662" y="1892871"/>
            <a:ext cx="2468008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2592" y="2001238"/>
            <a:ext cx="3960991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6502"/>
            <a:ext cx="602167" cy="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2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LOUISIANA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5335" y="1892871"/>
            <a:ext cx="2346662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15686"/>
            <a:ext cx="3967902" cy="1529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37318"/>
            <a:ext cx="602167" cy="1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9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OKLAHOMA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944" y="1892871"/>
            <a:ext cx="2469444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2419" y="2001238"/>
            <a:ext cx="3821338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44618" y="4612590"/>
            <a:ext cx="502906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6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JERSEY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47194"/>
            <a:ext cx="2480930" cy="2113853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0191" y="2001238"/>
            <a:ext cx="3945794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8500"/>
            <a:ext cx="602167" cy="2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91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041894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SELECTED MODEL: LOGISTIC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484E8-FBDE-3046-B8CD-A0068388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0603" y="1260915"/>
            <a:ext cx="3582743" cy="500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C22B4-4A07-0946-A874-C0496C7179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0603" y="2203450"/>
            <a:ext cx="3582743" cy="5002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5C1B00-D804-EA48-ADEE-945A2BC18D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00366" y="1212274"/>
            <a:ext cx="4181866" cy="29829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BC1FE-6557-F947-8893-A3889E93E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463" y="4345930"/>
            <a:ext cx="2144686" cy="43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95906-A561-9340-84DF-63A88F8C0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24" y="3351751"/>
            <a:ext cx="2123337" cy="5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213D2-E35B-B542-AAA6-35A9DD173B01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0A4D46-71E2-A240-8088-4A11343CE38A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81+ days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41 – 80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0 – 40 days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CF83C-4F23-6E48-9CBA-ED699C7FB0F7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5FB68-56F8-DB42-BE5A-65B6292AE73E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19499-1928-2647-8E28-C416B4A8EA2F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FAE6D2-E906-C44A-A09C-6676B16FB043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7529</TotalTime>
  <Words>1500</Words>
  <Application>Microsoft Macintosh PowerPoint</Application>
  <PresentationFormat>On-screen Show (16:9)</PresentationFormat>
  <Paragraphs>441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Montserrat Black</vt:lpstr>
      <vt:lpstr>Montserrat Thin</vt:lpstr>
      <vt:lpstr>Arial</vt:lpstr>
      <vt:lpstr>Montserrat ExtraLight</vt:lpstr>
      <vt:lpstr>Montserrat</vt:lpstr>
      <vt:lpstr>Transport App Pitch Deck by Slidesgo</vt:lpstr>
      <vt:lpstr>COVID-19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TIME UNDER STAY-AT-HOME ORDERS</vt:lpstr>
      <vt:lpstr>POLITICAL LEANING</vt:lpstr>
      <vt:lpstr>PowerPoint Presentation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CALIFORNIA</vt:lpstr>
      <vt:lpstr>CALIFORNIA</vt:lpstr>
      <vt:lpstr>CALIFORNIA</vt:lpstr>
      <vt:lpstr>CALIFORNIA</vt:lpstr>
      <vt:lpstr>PowerPoint Presentation</vt:lpstr>
      <vt:lpstr>FREQUENCY OF CAR ACCIDENTS FOR TOP 20 STATES ACTUAL ‘STAY-HOME’ PERIOD 2020 COMPARED TO EQUIVALENT PERIOD YEARS PRIOR</vt:lpstr>
      <vt:lpstr>FREQUENCY OF CAR ACCIDENTS FOR TOP 20 STATES ACTUAL ‘STAY-HOME’ PERIOD 2020 COMPARED TO EQUIVALENT PERIOD YEARS PRIOR</vt:lpstr>
      <vt:lpstr>CALIFORNIA</vt:lpstr>
      <vt:lpstr>PowerPoint Presentation</vt:lpstr>
      <vt:lpstr>VARIABLES FOR PREDICTING SEVERITY RANK IN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THANK YOU  Any Questions?</vt:lpstr>
      <vt:lpstr>PowerPoint Presentation</vt:lpstr>
      <vt:lpstr>FUTURE OPPORTUNITIES</vt:lpstr>
      <vt:lpstr>VARIABLES’ IMPACT ON SEVERITY OF CAR ACCIDENT</vt:lpstr>
      <vt:lpstr>CALIFORNIA</vt:lpstr>
      <vt:lpstr>CALIFORNIA</vt:lpstr>
      <vt:lpstr>TEXAS</vt:lpstr>
      <vt:lpstr>FLORIDA</vt:lpstr>
      <vt:lpstr>SOUTH CAROLINA</vt:lpstr>
      <vt:lpstr>NORTH CAROLINA</vt:lpstr>
      <vt:lpstr>NEW YORK</vt:lpstr>
      <vt:lpstr>PENNSYLVANIA</vt:lpstr>
      <vt:lpstr>ILLINOIS</vt:lpstr>
      <vt:lpstr>VIRGINIA</vt:lpstr>
      <vt:lpstr>MICHIGAN</vt:lpstr>
      <vt:lpstr>GEORGIA</vt:lpstr>
      <vt:lpstr>OREGON</vt:lpstr>
      <vt:lpstr>MINNESOTA</vt:lpstr>
      <vt:lpstr>ARIZONA</vt:lpstr>
      <vt:lpstr>TENNESSEE</vt:lpstr>
      <vt:lpstr>WASHINGTON</vt:lpstr>
      <vt:lpstr>OHIO</vt:lpstr>
      <vt:lpstr>LOUISIANA</vt:lpstr>
      <vt:lpstr>OKLAHOMA</vt:lpstr>
      <vt:lpstr>NEW JERSEY</vt:lpstr>
      <vt:lpstr>SELECTED MODEL: LOGISTIC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123</cp:revision>
  <dcterms:modified xsi:type="dcterms:W3CDTF">2020-09-14T15:19:25Z</dcterms:modified>
</cp:coreProperties>
</file>